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0" r:id="rId4"/>
    <p:sldId id="336" r:id="rId5"/>
    <p:sldId id="339" r:id="rId6"/>
    <p:sldId id="340" r:id="rId7"/>
    <p:sldId id="341" r:id="rId8"/>
    <p:sldId id="343" r:id="rId9"/>
    <p:sldId id="344" r:id="rId10"/>
    <p:sldId id="345" r:id="rId11"/>
    <p:sldId id="346" r:id="rId12"/>
    <p:sldId id="348" r:id="rId13"/>
    <p:sldId id="359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29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8" autoAdjust="0"/>
    <p:restoredTop sz="65036" autoAdjust="0"/>
  </p:normalViewPr>
  <p:slideViewPr>
    <p:cSldViewPr>
      <p:cViewPr varScale="1">
        <p:scale>
          <a:sx n="115" d="100"/>
          <a:sy n="115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4.11.2022.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829761"/>
          </a:xfrm>
        </p:spPr>
        <p:txBody>
          <a:bodyPr>
            <a:normAutofit/>
          </a:bodyPr>
          <a:lstStyle/>
          <a:p>
            <a:r>
              <a:rPr lang="hr-HR" sz="2800" dirty="0">
                <a:effectLst/>
                <a:latin typeface="Arial Black" panose="020B0A04020102020204" pitchFamily="34" charset="0"/>
              </a:rPr>
              <a:t>Smjernice za tumačenje i primjenu Direktive Vijeća 93/13/EEZ o nepoštenim uvjetima u potrošačkim ugovorima - pregled i analiza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4355976" y="328498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Nives Grubišić Đogić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Općinski sud u Novom Zagrebu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 TRANSPARENTNOSTI</a:t>
            </a:r>
          </a:p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Kriterij prosječnog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potrošača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Jasnoća i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razumljivost- nije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ograničena samo na razumljivost na formalnoj i jezičnoj razini-ekonomske posljedice (C-186/16, C-26/13)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Veličina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fonta i jasnoća vizualnog pristupa,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poznavanje jezika, skrivenost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među ostalim odredbama, dovoljna vidljivost i primjetljivost (Odluka Suda u predmetu Van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Hove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C-96/14, Kiss C-621/17, Mišljenje nezavisnog odvjetnika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Informiranost-oglašavanje i obavijesti u pregovorima (standardi u odlukama C-143/13 Matei,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Andriciuc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C-186/16)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51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Zahtjev transparentnosti- 2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uloge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kod sporednih odredbi važan element kod utvrđivanja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nepoštenosti</a:t>
            </a: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kod odredbi koje se odnose na glavni predmet ugovora, naknadu ili cijenu  je preduvjet utvrđivanja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nepoštenosti (opći test nepoštenosti se neće provoditi ako je odredba dovoljno jasna i razumljiva i potrošač je o njoj bio informiran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8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PROCJENA NEPOŠTENOSTI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dobra vjera (poštenje pružatelja usluge ili prodavatelja robe i uzimanje u obzir zakonitih interesa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potrošača)</a:t>
            </a: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Znatnija neravnoteža na štetu potrošača-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usporedba s zakonskim odredbama ili poštenom i pravednom tržišnom</a:t>
            </a: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Kod provođenja testa uzeti u obzir sve okolnosti ugovora i slučaja općenito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Indikativni popis odredbi (nepotpun)- sivi popis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utječe na nacionalna pravila (crne i sive popise)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1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ODREDBE KOJIMA SE UTVRĐUJU SANKCIJE POTROŠAČU</a:t>
            </a: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odredbe o  raskidu i učincima raskida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moraju biti razmjerne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Irelevantno kako je pružatelj usluge postupio i koje sankcije je aktivirao (odlučno što je ugovoreno)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Pravilo kumulativnog učinka (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neovinso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koje sankcije su doista primijenjene)</a:t>
            </a:r>
          </a:p>
          <a:p>
            <a:pPr lvl="2"/>
            <a:endParaRPr lang="hr-H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GLAVNA POSLJEDICA - neobvezujuća narav ugovorne odredbe (čl. 6. st1. Direktive)</a:t>
            </a:r>
          </a:p>
          <a:p>
            <a:pPr marL="736092" lvl="1" indent="-3429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Cilj-uspostaviti ravnotežu i jednakost</a:t>
            </a:r>
          </a:p>
          <a:p>
            <a:pPr marL="736092" lvl="1" indent="-3429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Pitanje javnog interesa-načelo ekvivalentnosti- norme javnog poretka –kontrola ex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offo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92" lvl="1" indent="-3429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nema odstupanja (prije sudske zaštite)- potrošač se ne može odreći zaštite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PRAVNI UČINCI 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Prepušteno zakonodavcu utvrditi provedbu (preporuka-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ništetnost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apsolutna nevaljalost)</a:t>
            </a:r>
          </a:p>
          <a:p>
            <a:pPr marL="850392" lvl="1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Zabrana revizije nepoštenih odredbi</a:t>
            </a:r>
          </a:p>
          <a:p>
            <a:pPr marL="850392" lvl="1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Ostatak ugovora i dalje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obvezujuć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ako je moguće</a:t>
            </a:r>
          </a:p>
          <a:p>
            <a:pPr marL="850392" lvl="1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Učinak ex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tunc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offo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kontrola u svakoj vrsti i fazi postupka</a:t>
            </a:r>
          </a:p>
          <a:p>
            <a:pPr marL="850392" lvl="1" indent="-457200">
              <a:buFont typeface="+mj-lt"/>
              <a:buAutoNum type="arabicPeriod"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PRAVNE POSLJEDICE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4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ZABRANA REVIZIJE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+mj-lt"/>
              <a:buAutoNum type="arabicPeriod"/>
            </a:pPr>
            <a:endParaRPr lang="hr-H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Dužnost izuzimanja iz primjene -zabrana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zamjene nepoštene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ugovorne odredbe zakonskom- načelo djelotvornosti- odvraćajući učinak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Nedopušteno djelomično brisanje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Utvrditi sadržaj ugovorne odredbe- moguće da se jedna odredba sastoji od više ili da više odredbi sadržajno predstavljaju jednu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Važan sadržaj/funkcija ugovorne odredbe –NE kako su predstavljene u ugovoru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Prestaju važiti sve ugovorne odredbe koje se ne mogu odvojiti/moguće da nastavi vrijediti dio ugovorne odredbe ako se sadržajno može odvojiti i nastaviti vrijediti bez nepoštene 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iznimka- pravo stranaka da zamijene novom-predmet kontrole-ne utječe na pravo potrošača da zahtijevaju uspostavu (povrat iznosa)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PRAVNE POSLJEDICE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4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ZABRANA REVIZIJE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+mj-lt"/>
              <a:buAutoNum type="arabicPeriod"/>
            </a:pPr>
            <a:endParaRPr lang="hr-H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Nepoštenost odredbe koja predstavlja glavni predmet, naknadu ili cijenu-prestaje vrijediti ugovor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Prestanak važenja ugovor-nepoštenost odredbe- valute u kojoj je potrebno vratiti zajam ili  utvrđivanje tečaja za obračun otplate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Iznimno-moguća zamjena dispozitivnom odredbom -u svrhu očuvanja ugovora-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favorem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potrošača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„osobito štetne posljedice”- prosuđivati objektivno i subjektivno-sklonost potrošača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„dispozitivnom odredbom” ???-popunjavanje praznine - čeka se tumačenje suda</a:t>
            </a:r>
          </a:p>
          <a:p>
            <a:pPr lvl="1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Potrošač može odlučiti ne osloniti se na zaštitu iz Direktive- primjena nepoštene odredbe- prethodna Obavijest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PRAVNE POSLJEDICE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58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RESTITUTIO IN INTEGRUM</a:t>
            </a: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Pravo na nadoknadu plaćenog- prevencijski učinak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vremenski ograničeno – samo pravomoćnost i zastara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Zastara- ne može početi teći prije utvrđenja nepoštenosti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Pravomoćnost- iznimno dopušteno preispitivanje pravomoćne odluke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PRAVNE POSLJEDICE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0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 fontScale="92500" lnSpcReduction="10000"/>
          </a:bodyPr>
          <a:lstStyle/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Direktiva ne sadrži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postupovna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pravila- prepušteno DČ</a:t>
            </a: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postupovna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pravila ne smiju biti prepreka potrošačima da se oslone na zaštitu iz Direktive</a:t>
            </a: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NAČELO EKVIVALENTNOSTI-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postupovna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pravila ne smiju biti nepovoljnija od pravila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koja se odnose na slična prava ili pravna sredstva u nacionalnom pravu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NAČELO DJELOTVORNOSTI-djelotvorna pravna sredstva za omogućavanje zaštite zajamčene Direktivom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Sve vrste postupaka, sve faze postupaka, čak i kad su nacionalne odredbe ili sudska praksa suprotna toj zaštiti</a:t>
            </a: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POSTUPOVNA ZAŠTITA PRAVA IZ DIREKTIVE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96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PO SLUŽBENOJ DUŽNOSTI</a:t>
            </a: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Zanemariti raspravno načelo – pozivom na zaštitu javnog poretka (pravila morala ili nedopuštena raspolaganja stranaka)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Potpuna pasivnost potrošača- RAZLIČITA SUDSKA PRAKSA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Načelan stav da je određena aktivnost potrošača ipak potrebna- podnošenje pravnih lijekova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Sud djeluje i u slučaju apsolutne pasivnosti- kad se traži na temelju načela ekvivalentnosti (javni poredak) ili načela djelotvornosti (nedjelotvorna pravna sredstva)  </a:t>
            </a:r>
          </a:p>
          <a:p>
            <a:pPr marL="822960" lvl="1" indent="-457200">
              <a:buFont typeface="+mj-lt"/>
              <a:buAutoNum type="arabicPeriod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POSTUPOVNA ZAŠTITA PRAVA IZ DIREKTIVE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2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467544" y="141277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NEOBVEZUJUĆE</a:t>
            </a:r>
          </a:p>
          <a:p>
            <a:pPr algn="just"/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NEFORMALNE</a:t>
            </a:r>
          </a:p>
          <a:p>
            <a:pPr algn="just"/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CILJ- OLAKŠANJE PRIMJENE DIREKTIVE U PRAKSI</a:t>
            </a:r>
          </a:p>
          <a:p>
            <a:pPr algn="just"/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STRUKTURA I SADRŽAJ</a:t>
            </a:r>
          </a:p>
          <a:p>
            <a:pPr algn="just"/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000" dirty="0" smtClean="0">
                <a:latin typeface="Arial" pitchFamily="34" charset="0"/>
                <a:cs typeface="Arial" pitchFamily="34" charset="0"/>
              </a:rPr>
              <a:t>PRAKSA SUDA EU DO 31. SVIBNJA 2019.</a:t>
            </a:r>
          </a:p>
          <a:p>
            <a:pPr algn="just"/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323528" y="26064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OPĆE ZNAČAJKE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822960" lvl="1" indent="-457200">
              <a:buFont typeface="+mj-lt"/>
              <a:buAutoNum type="arabicPeriod"/>
            </a:pP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 sud djeluje i u slučaju apsolutne pasivnosti?</a:t>
            </a:r>
          </a:p>
          <a:p>
            <a:pPr marL="822960" lvl="1" indent="-457200">
              <a:buFont typeface="+mj-lt"/>
              <a:buAutoNum type="arabicPeriod"/>
            </a:pPr>
            <a:endParaRPr lang="hr-H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1510" lvl="1" indent="-2857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kad postupa na temelju načela ekvivalentnosti (javni poredak) –uvijek kad je dužan ispitati da li se radi o nedopuštenim raspolaganjima stranaka (pravila morala ili protivnost strogim zakonskim pravilima</a:t>
            </a:r>
          </a:p>
          <a:p>
            <a:pPr marL="651510" lvl="1" indent="-2857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ili načela djelotvornosti (nedjelotvorna pravna sredstva)  - kad sud ocijeni da potrošač nije u mogućnosti  u razumnim okolnostima primijeniti pravni lijek (razmatranje cjelokupnih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postupovnih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pravila u svim fazama postupka-sveobuhvatna procjena svih okolnosti- primjeri- platni nalog- prije izdavanja i u fazi ovrhe, kontrola sudskih službenika,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iudicata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ovrha na temelju javnobilježničke isprave- privremene mjere i djelotvorna pravna sredstva)</a:t>
            </a:r>
          </a:p>
          <a:p>
            <a:pPr marL="822960" lvl="1" indent="-457200">
              <a:buFont typeface="+mj-lt"/>
              <a:buAutoNum type="arabicPeriod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POSTUPOVNA ZAŠTITA PRAVA IZ DIREKTIVE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93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NEDJELOTVORNOST PRAVNIH LIJEKOVA</a:t>
            </a:r>
          </a:p>
          <a:p>
            <a:pPr marL="537210" lvl="1" indent="-171450"/>
            <a:r>
              <a:rPr lang="hr-H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UKOLIKO ODVRAĆAJU POTROŠAČA OD TRAŽENJA ZAŠTITE-nemoguće ili jako otežano)</a:t>
            </a:r>
          </a:p>
          <a:p>
            <a:pPr marL="537210" lvl="1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Čimbenici (alternativni ili kumulativni)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visoke sudske pristojbe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Rokovi (za podnošenje pravnih lijekova)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Pravomoćnost i zastara- razumni rokovi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Obvezna pravna pomoć (angažiranje odvjetnika)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Detaljno obrazlaganje podnesaka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Pravila nadležnosti (potrošač udaljen od sjedišta suda)</a:t>
            </a:r>
          </a:p>
          <a:p>
            <a:pPr marL="774954" lvl="2" indent="-171450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Nedostatak znanja i informacija (informacije o pravnom lijeku, načinu podnošenja, vremenskom roku, informacije o sadržaju tužbe),</a:t>
            </a:r>
          </a:p>
          <a:p>
            <a:pPr marL="365760" lvl="1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POSTUPOVNA ZAŠTITA PRAVA IZ DIREKTIVE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14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ŠTO PODRAZUMIJEVA KONTROLA PO SLUŽBENOJ DUŽNOSTI?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LI JE ODREDBA NEPOŠTENA (PODRAZUMIJEVA UTVRĐIVANJE SVIH  OKOLNOSTI RELEVANTNIH ZA PROVOĐENJE TESTA NEPOŠTENOSTI)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PROAKTIVAN PRISTUP-PRIKUPLJANJE ČINJENICA I DOKAZA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IZUZIMANJE IZ PRIMJENE ILI DRUGE PRVANE POSLJEDICE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DONOŠENJE PRIVREMENIH MJERA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OBAVIJEST STRANAKAMA O ISHODU OCJENJIVANJA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SASLUŠANJE STRANAKA PRIJE IZUZIMANJA IZ PRIMJENE UGOVORNE ODREDBE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ODBIJANJE PRIMJENE NAC. ODREDBE ILI PRAKSE KOJA PREDSTAVLJA PREPREKU KONTROLI EX OFFO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POSTUPOVNA ZAŠTITA PRAVA IZ DIREKTIVE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57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4251928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Popisa predmet Suda strukturiran prema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nazivima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pojedinih odjeljaka u Smjernicama i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godinama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donošenja odluke Suda i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problemima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kojima se Sud bavio u odluci</a:t>
            </a:r>
          </a:p>
          <a:p>
            <a:pPr marL="566928" indent="-457200">
              <a:buFont typeface="+mj-lt"/>
              <a:buAutoNum type="arabicPeriod"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Pregled Obavijesti koje su DČ dostavile Komisiji o nacionalnim odredbama (crni i sivi popis ili minimalni standardi propisani Direktivom)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SASTAVNI DIJELOVI SMJERNICA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89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hr-HR" sz="44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hr-HR" sz="4400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hr-HR" sz="4400" dirty="0" smtClean="0">
                <a:latin typeface="Arial" pitchFamily="34" charset="0"/>
                <a:cs typeface="Arial" pitchFamily="34" charset="0"/>
              </a:rPr>
              <a:t>Hvala na pažnji!</a:t>
            </a:r>
            <a:endParaRPr lang="hr-H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0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1520" y="33265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DIREKTIVE VIJEĆA 93/13/EEZ O NEPOŠTENIM UVJETIMA U POTROŠAČKIM UGOVORIMA</a:t>
            </a:r>
          </a:p>
          <a:p>
            <a:endParaRPr lang="hr-HR" sz="2800" dirty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POSTOJE 29 GODINA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-PREDMET STALNIH IZMJENA- sve veća zaštita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-PRAVNA PRIRODA –IMPLEMENTACIJA U NACIONALNO PRAVO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-SPECIFIČAN ODNOS S NAC. PRAVOM</a:t>
            </a:r>
          </a:p>
          <a:p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PREDMET TUMAČENJA –SUD EU</a:t>
            </a:r>
          </a:p>
          <a:p>
            <a:endParaRPr lang="hr-HR" dirty="0">
              <a:latin typeface="Arial" pitchFamily="34" charset="0"/>
              <a:cs typeface="Arial" pitchFamily="34" charset="0"/>
            </a:endParaRP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- DVOSTRUKI CILJ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 smtClean="0"/>
              <a:t>Pojmovi :</a:t>
            </a:r>
          </a:p>
          <a:p>
            <a:pPr lvl="6">
              <a:buFontTx/>
              <a:buChar char="-"/>
            </a:pPr>
            <a:endParaRPr lang="hr-HR" sz="2000" dirty="0" smtClean="0"/>
          </a:p>
          <a:p>
            <a:pPr lvl="6">
              <a:buFontTx/>
              <a:buChar char="-"/>
            </a:pPr>
            <a:r>
              <a:rPr lang="hr-HR" sz="2000" dirty="0" smtClean="0"/>
              <a:t>potrošač (uvijek fizička osoba - objektivan pojam)</a:t>
            </a:r>
          </a:p>
          <a:p>
            <a:pPr lvl="6">
              <a:buFontTx/>
              <a:buChar char="-"/>
            </a:pPr>
            <a:r>
              <a:rPr lang="hr-HR" sz="2000" dirty="0"/>
              <a:t>p</a:t>
            </a:r>
            <a:r>
              <a:rPr lang="hr-HR" sz="2000" dirty="0" smtClean="0"/>
              <a:t>ružatelj usluge ili prodavatelj robe (fizička ili pravna osoba- uvijek profesionalna djelatnost)</a:t>
            </a:r>
          </a:p>
          <a:p>
            <a:pPr lvl="7">
              <a:buFontTx/>
              <a:buChar char="-"/>
            </a:pPr>
            <a:r>
              <a:rPr lang="hr-HR" sz="2000" dirty="0" smtClean="0"/>
              <a:t>FUNKCIONALNI POJMOVI</a:t>
            </a:r>
          </a:p>
          <a:p>
            <a:pPr lvl="7">
              <a:buFontTx/>
              <a:buChar char="-"/>
            </a:pPr>
            <a:r>
              <a:rPr lang="hr-HR" sz="2000" dirty="0" smtClean="0"/>
              <a:t>ŠIROKO TUMAČENJE</a:t>
            </a:r>
          </a:p>
          <a:p>
            <a:pPr marL="1828800" lvl="7" indent="0">
              <a:buNone/>
            </a:pPr>
            <a:r>
              <a:rPr lang="hr-HR" sz="2000" dirty="0" smtClean="0"/>
              <a:t>PRIMJERI POTROŠAČKIH UGOVORA</a:t>
            </a:r>
            <a:endParaRPr lang="hr-HR" sz="2000" dirty="0"/>
          </a:p>
          <a:p>
            <a:pPr lvl="7">
              <a:buFontTx/>
              <a:buChar char="-"/>
            </a:pPr>
            <a:r>
              <a:rPr lang="hr-HR" sz="2000" dirty="0" smtClean="0"/>
              <a:t>Bogata praksa suda EU</a:t>
            </a:r>
          </a:p>
          <a:p>
            <a:pPr lvl="7">
              <a:buFontTx/>
              <a:buChar char="-"/>
            </a:pPr>
            <a:r>
              <a:rPr lang="hr-HR" sz="2000" dirty="0" smtClean="0"/>
              <a:t>Gospodarski sektor</a:t>
            </a:r>
          </a:p>
          <a:p>
            <a:pPr lvl="7">
              <a:buFontTx/>
              <a:buChar char="-"/>
            </a:pPr>
            <a:r>
              <a:rPr lang="hr-HR" sz="2000" dirty="0" smtClean="0"/>
              <a:t>Uvodna izjava 10- primjere ugovora koje bi trebala isključiti- potrebno usko tumačiti</a:t>
            </a:r>
          </a:p>
          <a:p>
            <a:pPr lvl="7">
              <a:buFontTx/>
              <a:buChar char="-"/>
            </a:pPr>
            <a:endParaRPr lang="hr-HR" sz="2000" dirty="0"/>
          </a:p>
          <a:p>
            <a:pPr lvl="7">
              <a:buFontTx/>
              <a:buChar char="-"/>
            </a:pPr>
            <a:endParaRPr lang="hr-HR" sz="2000" dirty="0" smtClean="0"/>
          </a:p>
          <a:p>
            <a:pPr lvl="7">
              <a:buFontTx/>
              <a:buChar char="-"/>
            </a:pPr>
            <a:endParaRPr lang="hr-HR" sz="2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sz="2800" dirty="0" smtClean="0"/>
              <a:t>PODRUČJE PRIMJENE- RATIONE MATERIAE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9809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 smtClean="0"/>
              <a:t>Pojmovi :</a:t>
            </a:r>
          </a:p>
          <a:p>
            <a:pPr lvl="7">
              <a:buFontTx/>
              <a:buChar char="-"/>
            </a:pPr>
            <a:r>
              <a:rPr lang="hr-HR" sz="2000" dirty="0" smtClean="0"/>
              <a:t>Ugovorna odredba o kojoj se nisu vodili pojedinačni pregovori</a:t>
            </a:r>
          </a:p>
          <a:p>
            <a:pPr lvl="8">
              <a:buFontTx/>
              <a:buChar char="-"/>
            </a:pPr>
            <a:r>
              <a:rPr lang="hr-HR" sz="2000" dirty="0" smtClean="0"/>
              <a:t>Standardne, standardizirane, unaprijed formulirane, tipske</a:t>
            </a:r>
          </a:p>
          <a:p>
            <a:pPr lvl="8">
              <a:buFontTx/>
              <a:buChar char="-"/>
            </a:pPr>
            <a:r>
              <a:rPr lang="hr-HR" sz="2000" dirty="0" smtClean="0"/>
              <a:t>Nije presudan oblik i način kako je ugovor sklopljen - u tiskanom obliku, na internetu, usmeno, rukom</a:t>
            </a:r>
          </a:p>
          <a:p>
            <a:pPr lvl="8">
              <a:buFontTx/>
              <a:buChar char="-"/>
            </a:pPr>
            <a:r>
              <a:rPr lang="hr-HR" sz="2000" dirty="0" smtClean="0"/>
              <a:t>Presudno da pridonose utvrđivanju prava i obveza i da se nije pojedinačno pregovaralo</a:t>
            </a:r>
          </a:p>
          <a:p>
            <a:pPr lvl="8">
              <a:buFontTx/>
              <a:buChar char="-"/>
            </a:pPr>
            <a:r>
              <a:rPr lang="hr-HR" sz="2000" dirty="0" smtClean="0"/>
              <a:t>Teret dokazivanja-na pružatelju usluge ili prodavatelju robe</a:t>
            </a:r>
          </a:p>
          <a:p>
            <a:pPr lvl="7">
              <a:buFontTx/>
              <a:buChar char="-"/>
            </a:pPr>
            <a:endParaRPr lang="hr-HR" sz="2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sz="2800" dirty="0" smtClean="0"/>
              <a:t>PODRUČJE PRIMJENE- RATIONE MATERIAE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6089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>
              <a:buFontTx/>
              <a:buChar char="-"/>
            </a:pPr>
            <a:r>
              <a:rPr lang="hr-HR" sz="2000" dirty="0" smtClean="0"/>
              <a:t>Izuzeće obveznih zakonskih i regulatornih odredaba</a:t>
            </a:r>
          </a:p>
          <a:p>
            <a:pPr lvl="7">
              <a:buFontTx/>
              <a:buChar char="-"/>
            </a:pPr>
            <a:endParaRPr lang="hr-HR" sz="2000" dirty="0" smtClean="0"/>
          </a:p>
          <a:p>
            <a:pPr lvl="8">
              <a:buFontTx/>
              <a:buChar char="-"/>
            </a:pPr>
            <a:r>
              <a:rPr lang="hr-HR" sz="2000" dirty="0" smtClean="0"/>
              <a:t>Usko tumačenje</a:t>
            </a:r>
          </a:p>
          <a:p>
            <a:pPr lvl="8">
              <a:buFontTx/>
              <a:buChar char="-"/>
            </a:pPr>
            <a:endParaRPr lang="hr-HR" sz="2000" dirty="0" smtClean="0"/>
          </a:p>
          <a:p>
            <a:pPr lvl="8">
              <a:buFontTx/>
              <a:buChar char="-"/>
            </a:pPr>
            <a:r>
              <a:rPr lang="hr-HR" sz="2000" dirty="0" smtClean="0"/>
              <a:t>Kad se primjenjuju neovisno o volji stranaka</a:t>
            </a:r>
          </a:p>
          <a:p>
            <a:pPr marL="2057400" lvl="8" indent="0" algn="ctr">
              <a:buNone/>
            </a:pPr>
            <a:r>
              <a:rPr lang="hr-HR" sz="2000" dirty="0" smtClean="0"/>
              <a:t>Ili</a:t>
            </a:r>
          </a:p>
          <a:p>
            <a:pPr lvl="8">
              <a:buFontTx/>
              <a:buChar char="-"/>
            </a:pPr>
            <a:r>
              <a:rPr lang="hr-HR" sz="2000" dirty="0" smtClean="0"/>
              <a:t>Dispozitivne odredbe kad ne postoji drugačiji dogovor stranaka</a:t>
            </a:r>
          </a:p>
          <a:p>
            <a:pPr lvl="8">
              <a:buFontTx/>
              <a:buChar char="-"/>
            </a:pPr>
            <a:endParaRPr lang="hr-HR" sz="2000" dirty="0" smtClean="0"/>
          </a:p>
          <a:p>
            <a:pPr lvl="8">
              <a:buFontTx/>
              <a:buChar char="-"/>
            </a:pPr>
            <a:r>
              <a:rPr lang="hr-HR" sz="2000" dirty="0" smtClean="0"/>
              <a:t>Presumpcija- zakonodavac je uspostavio ravnotežu između prava i obveza</a:t>
            </a:r>
            <a:endParaRPr lang="hr-HR" sz="2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sz="2800" dirty="0" smtClean="0"/>
              <a:t>PODRUČJE PRIMJENE- RATIONE MATERIAE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1645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1484784"/>
            <a:ext cx="7859216" cy="452250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PRIMJENA DIREKTIVE IZVAN EU </a:t>
            </a:r>
          </a:p>
          <a:p>
            <a:pPr marL="109728" indent="0" algn="just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pravilu u DČ-implementirana u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zakonodavstva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UREDBA RIM I (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Uredba (EZ) br. 593/2008 )- mjerodavno pravo</a:t>
            </a:r>
          </a:p>
          <a:p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I na 3. zemlje - usmjeravanje djelatnosti u DČ</a:t>
            </a: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Izbor mjerodavnog prava – zahtjev transparentnosti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TERITORIJALNO PODRUČJE PRIMJENE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9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Važno razlikovanje dvije vrste odredbi (obzirom na provođenje testa nepoštenosti)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Koje se odnose na glavni predmet ugovora, naknadu ili cijenu</a:t>
            </a:r>
          </a:p>
          <a:p>
            <a:pPr marL="365760" lvl="1" indent="0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odredbe koje određuju bitne činidbe tog ugovora)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Sporedne (akcesorne odredbe)</a:t>
            </a:r>
          </a:p>
          <a:p>
            <a:pPr marL="109728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kod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ocjene uzeti u obzir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narav, opću strukturu i odredbe ugovora, te pravni i činjenični kontekst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Pokazalo se posebno otežano kod ugovora o kreditima u CHF</a:t>
            </a:r>
          </a:p>
          <a:p>
            <a:pPr marL="109728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(Odluke Suda EU- predmet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Andriciuc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C-186/16,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Kasler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Kaslerne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Rabai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C-26/13,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Lupean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C-119/17)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7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Opći test nepoštenosti-2 kumulativna uvjeta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postupanje protivno zahtjevu o dobroj vjeri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znatnija neravnoteža u pravima i obvezama na štetu potrošača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Zahtjev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transparentnosti 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Jasnoća i razumljivost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marL="566928" indent="-457200">
              <a:buFont typeface="+mj-lt"/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Informiranost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 pregovorima)</a:t>
            </a:r>
          </a:p>
          <a:p>
            <a:pPr marL="109728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09728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 UTVRĐIVANJA NEPOŠTENOSTI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9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2923</TotalTime>
  <Words>1423</Words>
  <Application>Microsoft Office PowerPoint</Application>
  <PresentationFormat>Prikaz na zaslonu (4:3)</PresentationFormat>
  <Paragraphs>214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Lucida Sans Unicode</vt:lpstr>
      <vt:lpstr>Verdana</vt:lpstr>
      <vt:lpstr>Wingdings 2</vt:lpstr>
      <vt:lpstr>Wingdings 3</vt:lpstr>
      <vt:lpstr>Gomilanje</vt:lpstr>
      <vt:lpstr>Smjernice za tumačenje i primjenu Direktive Vijeća 93/13/EEZ o nepoštenim uvjetima u potrošačkim ugovorima - pregled i analiza</vt:lpstr>
      <vt:lpstr>PowerPoint prezentacija</vt:lpstr>
      <vt:lpstr>PowerPoint prezentacija</vt:lpstr>
      <vt:lpstr> PODRUČJE PRIMJENE- RATIONE MATERIAE</vt:lpstr>
      <vt:lpstr> PODRUČJE PRIMJENE- RATIONE MATERIAE</vt:lpstr>
      <vt:lpstr> PODRUČJE PRIMJENE- RATIONE MATERIAE</vt:lpstr>
      <vt:lpstr>  TERITORIJALNO PODRUČJE PRIMJENE</vt:lpstr>
      <vt:lpstr>TEST UTVRĐIVANJA NEPOŠTENOSTI</vt:lpstr>
      <vt:lpstr>TEST UTVRĐIVANJA NEPOŠTENOSTI</vt:lpstr>
      <vt:lpstr>TEST UTVRĐIVANJA NEPOŠTENOSTI</vt:lpstr>
      <vt:lpstr>TEST UTVRĐIVANJA NEPOŠTENOSTI</vt:lpstr>
      <vt:lpstr>TEST UTVRĐIVANJA NEPOŠTENOSTI</vt:lpstr>
      <vt:lpstr>TEST UTVRĐIVANJA NEPOŠTENOSTI</vt:lpstr>
      <vt:lpstr>PRAVNE POSLJEDICE NEPOŠTENOSTI</vt:lpstr>
      <vt:lpstr>PRAVNE POSLJEDICE NEPOŠTENOSTI</vt:lpstr>
      <vt:lpstr>PRAVNE POSLJEDICE NEPOŠTENOSTI</vt:lpstr>
      <vt:lpstr>PRAVNE POSLJEDICE NEPOŠTENOSTI</vt:lpstr>
      <vt:lpstr>POSTUPOVNA ZAŠTITA PRAVA IZ DIREKTIVE</vt:lpstr>
      <vt:lpstr>POSTUPOVNA ZAŠTITA PRAVA IZ DIREKTIVE</vt:lpstr>
      <vt:lpstr>POSTUPOVNA ZAŠTITA PRAVA IZ DIREKTIVE</vt:lpstr>
      <vt:lpstr>POSTUPOVNA ZAŠTITA PRAVA IZ DIREKTIVE</vt:lpstr>
      <vt:lpstr>POSTUPOVNA ZAŠTITA PRAVA IZ DIREKTIVE</vt:lpstr>
      <vt:lpstr>SASTAVNI DIJELOVI SMJERNICA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UREDBA O NASLJEĐIVANJU</dc:title>
  <dc:creator>HP</dc:creator>
  <cp:lastModifiedBy>Nives Grubišić Đogić</cp:lastModifiedBy>
  <cp:revision>216</cp:revision>
  <dcterms:created xsi:type="dcterms:W3CDTF">2015-11-13T18:20:58Z</dcterms:created>
  <dcterms:modified xsi:type="dcterms:W3CDTF">2022-11-04T14:12:38Z</dcterms:modified>
</cp:coreProperties>
</file>